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63" r:id="rId6"/>
    <p:sldId id="261" r:id="rId7"/>
    <p:sldId id="259" r:id="rId8"/>
    <p:sldId id="262" r:id="rId9"/>
    <p:sldId id="260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8"/>
  </p:normalViewPr>
  <p:slideViewPr>
    <p:cSldViewPr snapToGrid="0">
      <p:cViewPr varScale="1">
        <p:scale>
          <a:sx n="117" d="100"/>
          <a:sy n="117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hyperlink" Target="https://www.kaggle.com/datasets/kendallgillies/nflstatistics?resource=download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hyperlink" Target="https://www.hockeyzoneplus.com/" TargetMode="External"/><Relationship Id="rId1" Type="http://schemas.openxmlformats.org/officeDocument/2006/relationships/hyperlink" Target="http://inalitic.com/datasets/nhl%20player%20data.html" TargetMode="External"/><Relationship Id="rId6" Type="http://schemas.openxmlformats.org/officeDocument/2006/relationships/hyperlink" Target="https://github.com/erikgregorywebb/datasets/blob/master/nba-salaries.csv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kaggle.com/datasets/drgilermo/nba-players-stats?select=player_data.csv" TargetMode="External"/><Relationship Id="rId10" Type="http://schemas.openxmlformats.org/officeDocument/2006/relationships/image" Target="../media/image9.svg"/><Relationship Id="rId4" Type="http://schemas.openxmlformats.org/officeDocument/2006/relationships/hyperlink" Target="https://overthecap.com/" TargetMode="External"/><Relationship Id="rId9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overthecap.com/" TargetMode="External"/><Relationship Id="rId3" Type="http://schemas.openxmlformats.org/officeDocument/2006/relationships/hyperlink" Target="http://inalitic.com/datasets/nhl%20player%20data.html" TargetMode="External"/><Relationship Id="rId7" Type="http://schemas.openxmlformats.org/officeDocument/2006/relationships/hyperlink" Target="https://www.kaggle.com/datasets/kendallgillies/nflstatistics?resource=download" TargetMode="External"/><Relationship Id="rId12" Type="http://schemas.openxmlformats.org/officeDocument/2006/relationships/hyperlink" Target="https://github.com/erikgregorywebb/datasets/blob/master/nba-salaries.csv" TargetMode="External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9.svg"/><Relationship Id="rId11" Type="http://schemas.openxmlformats.org/officeDocument/2006/relationships/hyperlink" Target="https://www.kaggle.com/datasets/drgilermo/nba-players-stats?select=player_data.csv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hyperlink" Target="https://www.hockeyzoneplus.com/" TargetMode="External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255483-004C-4A80-89A0-EA34B386AB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3B5001-A385-4D2D-9EDF-BA32A90063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NHL</a:t>
          </a:r>
        </a:p>
      </dgm:t>
    </dgm:pt>
    <dgm:pt modelId="{E66F7E7F-2F78-4BC4-918E-72A5E382E98C}" type="parTrans" cxnId="{BD821169-B56E-4266-A565-8FC96DFDCE98}">
      <dgm:prSet/>
      <dgm:spPr/>
      <dgm:t>
        <a:bodyPr/>
        <a:lstStyle/>
        <a:p>
          <a:endParaRPr lang="en-US"/>
        </a:p>
      </dgm:t>
    </dgm:pt>
    <dgm:pt modelId="{09EE80F3-C746-4575-BDCF-55AF24E57DEA}" type="sibTrans" cxnId="{BD821169-B56E-4266-A565-8FC96DFDCE98}">
      <dgm:prSet/>
      <dgm:spPr/>
      <dgm:t>
        <a:bodyPr/>
        <a:lstStyle/>
        <a:p>
          <a:endParaRPr lang="en-US"/>
        </a:p>
      </dgm:t>
    </dgm:pt>
    <dgm:pt modelId="{FFAB81EE-5175-4D70-919C-2AF75773B0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Stats - </a:t>
          </a:r>
          <a:r>
            <a:rPr lang="en-US" sz="1800" b="0" i="0" dirty="0">
              <a:hlinkClick xmlns:r="http://schemas.openxmlformats.org/officeDocument/2006/relationships" r:id="rId1"/>
            </a:rPr>
            <a:t>http://inalitic.com/datasets/nhl%20player%20data.html</a:t>
          </a:r>
          <a:endParaRPr lang="en-US" sz="1800" dirty="0"/>
        </a:p>
      </dgm:t>
    </dgm:pt>
    <dgm:pt modelId="{313B01CE-5CA1-425D-B5A9-2C4858CC1450}" type="parTrans" cxnId="{56A1EE0F-D0E3-478B-9EFD-693298B4D60C}">
      <dgm:prSet/>
      <dgm:spPr/>
      <dgm:t>
        <a:bodyPr/>
        <a:lstStyle/>
        <a:p>
          <a:endParaRPr lang="en-US"/>
        </a:p>
      </dgm:t>
    </dgm:pt>
    <dgm:pt modelId="{7A0F1EDA-67BC-49F5-8A9B-DAAB0B42547F}" type="sibTrans" cxnId="{56A1EE0F-D0E3-478B-9EFD-693298B4D60C}">
      <dgm:prSet/>
      <dgm:spPr/>
      <dgm:t>
        <a:bodyPr/>
        <a:lstStyle/>
        <a:p>
          <a:endParaRPr lang="en-US"/>
        </a:p>
      </dgm:t>
    </dgm:pt>
    <dgm:pt modelId="{4580905E-784B-4A48-96E3-19C7AF3D13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Salary – Web Scraped </a:t>
          </a:r>
          <a:r>
            <a:rPr lang="en-US" sz="1800" b="0" i="0" dirty="0">
              <a:hlinkClick xmlns:r="http://schemas.openxmlformats.org/officeDocument/2006/relationships" r:id="rId2"/>
            </a:rPr>
            <a:t>https://www.hockeyzoneplus.com</a:t>
          </a:r>
          <a:endParaRPr lang="en-US" sz="1800" dirty="0"/>
        </a:p>
      </dgm:t>
    </dgm:pt>
    <dgm:pt modelId="{4A27A558-D92A-4D2B-9346-2F0B7FAAA54B}" type="parTrans" cxnId="{389BEE41-B089-4C61-95BF-342411507CBE}">
      <dgm:prSet/>
      <dgm:spPr/>
      <dgm:t>
        <a:bodyPr/>
        <a:lstStyle/>
        <a:p>
          <a:endParaRPr lang="en-US"/>
        </a:p>
      </dgm:t>
    </dgm:pt>
    <dgm:pt modelId="{5DCB78A5-AE8C-4F73-9BD9-73C7A23D58F7}" type="sibTrans" cxnId="{389BEE41-B089-4C61-95BF-342411507CBE}">
      <dgm:prSet/>
      <dgm:spPr/>
      <dgm:t>
        <a:bodyPr/>
        <a:lstStyle/>
        <a:p>
          <a:endParaRPr lang="en-US"/>
        </a:p>
      </dgm:t>
    </dgm:pt>
    <dgm:pt modelId="{8DAC3C9E-E237-49FF-BD73-EB0268CC12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NFL</a:t>
          </a:r>
        </a:p>
      </dgm:t>
    </dgm:pt>
    <dgm:pt modelId="{FB46C781-8C31-4612-9E3F-759A4158FCE0}" type="parTrans" cxnId="{3798E6AB-0C51-43D7-8000-FC8BA1365B45}">
      <dgm:prSet/>
      <dgm:spPr/>
      <dgm:t>
        <a:bodyPr/>
        <a:lstStyle/>
        <a:p>
          <a:endParaRPr lang="en-US"/>
        </a:p>
      </dgm:t>
    </dgm:pt>
    <dgm:pt modelId="{644601C1-1DD1-411A-929A-75E14D2AB07B}" type="sibTrans" cxnId="{3798E6AB-0C51-43D7-8000-FC8BA1365B45}">
      <dgm:prSet/>
      <dgm:spPr/>
      <dgm:t>
        <a:bodyPr/>
        <a:lstStyle/>
        <a:p>
          <a:endParaRPr lang="en-US"/>
        </a:p>
      </dgm:t>
    </dgm:pt>
    <dgm:pt modelId="{F8C87B08-1F51-4736-A937-B1C6FF7621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Stats - </a:t>
          </a:r>
          <a:r>
            <a:rPr lang="en-US" sz="1400" b="0" i="0" dirty="0">
              <a:hlinkClick xmlns:r="http://schemas.openxmlformats.org/officeDocument/2006/relationships" r:id="rId3"/>
            </a:rPr>
            <a:t>https://www.kaggle.com/datasets/kendallgillies/nflstatistics?resource=download</a:t>
          </a:r>
          <a:endParaRPr lang="en-US" sz="1400" dirty="0"/>
        </a:p>
      </dgm:t>
    </dgm:pt>
    <dgm:pt modelId="{9DA3043E-6843-42EB-B791-88E7E476609E}" type="parTrans" cxnId="{FDAA6D44-504B-43D5-B780-573A3E42185F}">
      <dgm:prSet/>
      <dgm:spPr/>
      <dgm:t>
        <a:bodyPr/>
        <a:lstStyle/>
        <a:p>
          <a:endParaRPr lang="en-US"/>
        </a:p>
      </dgm:t>
    </dgm:pt>
    <dgm:pt modelId="{A2611EAF-E341-49E8-8A2A-A82DFA9FDCCE}" type="sibTrans" cxnId="{FDAA6D44-504B-43D5-B780-573A3E42185F}">
      <dgm:prSet/>
      <dgm:spPr/>
      <dgm:t>
        <a:bodyPr/>
        <a:lstStyle/>
        <a:p>
          <a:endParaRPr lang="en-US"/>
        </a:p>
      </dgm:t>
    </dgm:pt>
    <dgm:pt modelId="{A614BE5C-00B3-43FC-A2E4-1F7F294B613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Salary – Web Scraped </a:t>
          </a:r>
          <a:r>
            <a:rPr lang="en-US" sz="1400" b="0" i="0" dirty="0">
              <a:hlinkClick xmlns:r="http://schemas.openxmlformats.org/officeDocument/2006/relationships" r:id="rId4"/>
            </a:rPr>
            <a:t>https://overthecap.com</a:t>
          </a:r>
          <a:endParaRPr lang="en-US" sz="1400" dirty="0"/>
        </a:p>
      </dgm:t>
    </dgm:pt>
    <dgm:pt modelId="{519DE9E7-153C-4A70-A80F-6A53F23E9DBA}" type="parTrans" cxnId="{2C8571A9-13F9-4969-91C0-98DD9A53F007}">
      <dgm:prSet/>
      <dgm:spPr/>
      <dgm:t>
        <a:bodyPr/>
        <a:lstStyle/>
        <a:p>
          <a:endParaRPr lang="en-US"/>
        </a:p>
      </dgm:t>
    </dgm:pt>
    <dgm:pt modelId="{266891E9-0A32-4E69-A510-CFFA71BC514B}" type="sibTrans" cxnId="{2C8571A9-13F9-4969-91C0-98DD9A53F007}">
      <dgm:prSet/>
      <dgm:spPr/>
      <dgm:t>
        <a:bodyPr/>
        <a:lstStyle/>
        <a:p>
          <a:endParaRPr lang="en-US"/>
        </a:p>
      </dgm:t>
    </dgm:pt>
    <dgm:pt modelId="{427170D0-68B1-4F72-A4E9-401EDE22FE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NBA</a:t>
          </a:r>
        </a:p>
      </dgm:t>
    </dgm:pt>
    <dgm:pt modelId="{B534A84E-B2AA-4DCE-B709-DD1E625F32F2}" type="parTrans" cxnId="{F04DFB63-2223-4AE2-92AE-41D231D02CC8}">
      <dgm:prSet/>
      <dgm:spPr/>
      <dgm:t>
        <a:bodyPr/>
        <a:lstStyle/>
        <a:p>
          <a:endParaRPr lang="en-US"/>
        </a:p>
      </dgm:t>
    </dgm:pt>
    <dgm:pt modelId="{74296297-3DE5-475F-A75C-9F969EA58384}" type="sibTrans" cxnId="{F04DFB63-2223-4AE2-92AE-41D231D02CC8}">
      <dgm:prSet/>
      <dgm:spPr/>
      <dgm:t>
        <a:bodyPr/>
        <a:lstStyle/>
        <a:p>
          <a:endParaRPr lang="en-US"/>
        </a:p>
      </dgm:t>
    </dgm:pt>
    <dgm:pt modelId="{4A9A98BF-006C-4DBD-8C38-27675FF50B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Stats - </a:t>
          </a:r>
          <a:r>
            <a:rPr lang="en-US" sz="1300" b="0" i="0" dirty="0">
              <a:hlinkClick xmlns:r="http://schemas.openxmlformats.org/officeDocument/2006/relationships" r:id="rId5"/>
            </a:rPr>
            <a:t>https://www.kaggle.com/datasets/drgilermo/nba-players-stats?select=player_data.csv</a:t>
          </a:r>
          <a:endParaRPr lang="en-US" sz="1300" dirty="0"/>
        </a:p>
      </dgm:t>
    </dgm:pt>
    <dgm:pt modelId="{89200880-CE41-4574-85E2-3F832E31F344}" type="parTrans" cxnId="{AE640F62-98ED-473B-B550-8847CCDFA250}">
      <dgm:prSet/>
      <dgm:spPr/>
      <dgm:t>
        <a:bodyPr/>
        <a:lstStyle/>
        <a:p>
          <a:endParaRPr lang="en-US"/>
        </a:p>
      </dgm:t>
    </dgm:pt>
    <dgm:pt modelId="{78D95F8C-EBEE-4776-9FB5-C528D97E6F24}" type="sibTrans" cxnId="{AE640F62-98ED-473B-B550-8847CCDFA250}">
      <dgm:prSet/>
      <dgm:spPr/>
      <dgm:t>
        <a:bodyPr/>
        <a:lstStyle/>
        <a:p>
          <a:endParaRPr lang="en-US"/>
        </a:p>
      </dgm:t>
    </dgm:pt>
    <dgm:pt modelId="{A3E71B0F-78B6-4FB3-83B2-3029CE1385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 dirty="0"/>
            <a:t>Salary - </a:t>
          </a:r>
          <a:r>
            <a:rPr lang="en-US" sz="1300" b="0" i="0" dirty="0">
              <a:hlinkClick xmlns:r="http://schemas.openxmlformats.org/officeDocument/2006/relationships" r:id="rId6"/>
            </a:rPr>
            <a:t>https://github.com/erikgregorywebb/datasets/blob/master/nba-salaries.csv</a:t>
          </a:r>
          <a:endParaRPr lang="en-US" sz="1300" dirty="0"/>
        </a:p>
      </dgm:t>
    </dgm:pt>
    <dgm:pt modelId="{96A5738A-1EC7-4B9C-8485-4B8AD0516D26}" type="parTrans" cxnId="{D9D9748B-DEE2-41DA-854B-2B24E26BC3C7}">
      <dgm:prSet/>
      <dgm:spPr/>
      <dgm:t>
        <a:bodyPr/>
        <a:lstStyle/>
        <a:p>
          <a:endParaRPr lang="en-US"/>
        </a:p>
      </dgm:t>
    </dgm:pt>
    <dgm:pt modelId="{7F195416-C30D-4C67-807B-FD9BD21C1DF9}" type="sibTrans" cxnId="{D9D9748B-DEE2-41DA-854B-2B24E26BC3C7}">
      <dgm:prSet/>
      <dgm:spPr/>
      <dgm:t>
        <a:bodyPr/>
        <a:lstStyle/>
        <a:p>
          <a:endParaRPr lang="en-US"/>
        </a:p>
      </dgm:t>
    </dgm:pt>
    <dgm:pt modelId="{F9D8C5CC-0A80-4F4D-9B6A-32D3A46F1E75}" type="pres">
      <dgm:prSet presAssocID="{54255483-004C-4A80-89A0-EA34B386AB26}" presName="root" presStyleCnt="0">
        <dgm:presLayoutVars>
          <dgm:dir/>
          <dgm:resizeHandles val="exact"/>
        </dgm:presLayoutVars>
      </dgm:prSet>
      <dgm:spPr/>
    </dgm:pt>
    <dgm:pt modelId="{AFF3F6BE-BCE3-41A4-8AB9-179AD2F8A3A3}" type="pres">
      <dgm:prSet presAssocID="{D23B5001-A385-4D2D-9EDF-BA32A90063FA}" presName="compNode" presStyleCnt="0"/>
      <dgm:spPr/>
    </dgm:pt>
    <dgm:pt modelId="{1B73027D-99C0-4C68-A5EE-DBC9D91ECE0C}" type="pres">
      <dgm:prSet presAssocID="{D23B5001-A385-4D2D-9EDF-BA32A90063FA}" presName="bgRect" presStyleLbl="bgShp" presStyleIdx="0" presStyleCnt="3"/>
      <dgm:spPr/>
    </dgm:pt>
    <dgm:pt modelId="{3BCD414A-D2EB-47D5-A8DE-51E195C31355}" type="pres">
      <dgm:prSet presAssocID="{D23B5001-A385-4D2D-9EDF-BA32A90063FA}" presName="iconRect" presStyleLbl="node1" presStyleIdx="0" presStyleCnt="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ce hockey outline"/>
        </a:ext>
      </dgm:extLst>
    </dgm:pt>
    <dgm:pt modelId="{24B51DF9-5F36-4C03-BC7C-12309B82EFB6}" type="pres">
      <dgm:prSet presAssocID="{D23B5001-A385-4D2D-9EDF-BA32A90063FA}" presName="spaceRect" presStyleCnt="0"/>
      <dgm:spPr/>
    </dgm:pt>
    <dgm:pt modelId="{F3FBB0A3-B3ED-473D-867A-A584DEB1B17A}" type="pres">
      <dgm:prSet presAssocID="{D23B5001-A385-4D2D-9EDF-BA32A90063FA}" presName="parTx" presStyleLbl="revTx" presStyleIdx="0" presStyleCnt="6">
        <dgm:presLayoutVars>
          <dgm:chMax val="0"/>
          <dgm:chPref val="0"/>
        </dgm:presLayoutVars>
      </dgm:prSet>
      <dgm:spPr/>
    </dgm:pt>
    <dgm:pt modelId="{632D832E-83B0-1C4F-A4EF-418822F655E2}" type="pres">
      <dgm:prSet presAssocID="{D23B5001-A385-4D2D-9EDF-BA32A90063FA}" presName="desTx" presStyleLbl="revTx" presStyleIdx="1" presStyleCnt="6" custScaleX="165767" custLinFactNeighborX="-39785" custLinFactNeighborY="-191">
        <dgm:presLayoutVars/>
      </dgm:prSet>
      <dgm:spPr/>
    </dgm:pt>
    <dgm:pt modelId="{133AA0DC-A639-4145-8C39-B063DF5EA494}" type="pres">
      <dgm:prSet presAssocID="{09EE80F3-C746-4575-BDCF-55AF24E57DEA}" presName="sibTrans" presStyleCnt="0"/>
      <dgm:spPr/>
    </dgm:pt>
    <dgm:pt modelId="{DA838FBB-94E5-442F-8480-DAF087612114}" type="pres">
      <dgm:prSet presAssocID="{8DAC3C9E-E237-49FF-BD73-EB0268CC12EB}" presName="compNode" presStyleCnt="0"/>
      <dgm:spPr/>
    </dgm:pt>
    <dgm:pt modelId="{473BD8BF-C7A6-4F49-8C01-A209A2306729}" type="pres">
      <dgm:prSet presAssocID="{8DAC3C9E-E237-49FF-BD73-EB0268CC12EB}" presName="bgRect" presStyleLbl="bgShp" presStyleIdx="1" presStyleCnt="3"/>
      <dgm:spPr/>
    </dgm:pt>
    <dgm:pt modelId="{27B3FEC3-C11D-4C40-BB92-56029072FF44}" type="pres">
      <dgm:prSet presAssocID="{8DAC3C9E-E237-49FF-BD73-EB0268CC12EB}" presName="iconRect" presStyleLbl="node1" presStyleIdx="1" presStyleCnt="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574D66FC-37FC-4DEA-AA5F-645EDDEB09FE}" type="pres">
      <dgm:prSet presAssocID="{8DAC3C9E-E237-49FF-BD73-EB0268CC12EB}" presName="spaceRect" presStyleCnt="0"/>
      <dgm:spPr/>
    </dgm:pt>
    <dgm:pt modelId="{348C3612-A2EC-42E4-9E13-89E9DC69B499}" type="pres">
      <dgm:prSet presAssocID="{8DAC3C9E-E237-49FF-BD73-EB0268CC12EB}" presName="parTx" presStyleLbl="revTx" presStyleIdx="2" presStyleCnt="6">
        <dgm:presLayoutVars>
          <dgm:chMax val="0"/>
          <dgm:chPref val="0"/>
        </dgm:presLayoutVars>
      </dgm:prSet>
      <dgm:spPr/>
    </dgm:pt>
    <dgm:pt modelId="{0F97A250-1777-4916-9C16-B1F8E32DE8B1}" type="pres">
      <dgm:prSet presAssocID="{8DAC3C9E-E237-49FF-BD73-EB0268CC12EB}" presName="desTx" presStyleLbl="revTx" presStyleIdx="3" presStyleCnt="6" custScaleX="190874" custLinFactNeighborX="-26513" custLinFactNeighborY="5625">
        <dgm:presLayoutVars/>
      </dgm:prSet>
      <dgm:spPr/>
    </dgm:pt>
    <dgm:pt modelId="{15A0863B-35D9-4202-B753-EF58F1EBDEC6}" type="pres">
      <dgm:prSet presAssocID="{644601C1-1DD1-411A-929A-75E14D2AB07B}" presName="sibTrans" presStyleCnt="0"/>
      <dgm:spPr/>
    </dgm:pt>
    <dgm:pt modelId="{B0A32796-0739-4CEB-B2B1-9CED7219DE5A}" type="pres">
      <dgm:prSet presAssocID="{427170D0-68B1-4F72-A4E9-401EDE22FE0C}" presName="compNode" presStyleCnt="0"/>
      <dgm:spPr/>
    </dgm:pt>
    <dgm:pt modelId="{4D820152-1110-4F00-885D-91F4FFAC7F2F}" type="pres">
      <dgm:prSet presAssocID="{427170D0-68B1-4F72-A4E9-401EDE22FE0C}" presName="bgRect" presStyleLbl="bgShp" presStyleIdx="2" presStyleCnt="3"/>
      <dgm:spPr/>
    </dgm:pt>
    <dgm:pt modelId="{E02D30DF-092F-4C75-8079-FD8936086930}" type="pres">
      <dgm:prSet presAssocID="{427170D0-68B1-4F72-A4E9-401EDE22FE0C}" presName="iconRect" presStyleLbl="node1" presStyleIdx="2" presStyleCnt="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C801744F-1A86-42CE-8DAB-A96B622C012D}" type="pres">
      <dgm:prSet presAssocID="{427170D0-68B1-4F72-A4E9-401EDE22FE0C}" presName="spaceRect" presStyleCnt="0"/>
      <dgm:spPr/>
    </dgm:pt>
    <dgm:pt modelId="{66347886-9CE4-414E-876D-5FBC40DF9BDE}" type="pres">
      <dgm:prSet presAssocID="{427170D0-68B1-4F72-A4E9-401EDE22FE0C}" presName="parTx" presStyleLbl="revTx" presStyleIdx="4" presStyleCnt="6">
        <dgm:presLayoutVars>
          <dgm:chMax val="0"/>
          <dgm:chPref val="0"/>
        </dgm:presLayoutVars>
      </dgm:prSet>
      <dgm:spPr/>
    </dgm:pt>
    <dgm:pt modelId="{DAA91D27-CA0C-443E-8BF2-CA215A621D54}" type="pres">
      <dgm:prSet presAssocID="{427170D0-68B1-4F72-A4E9-401EDE22FE0C}" presName="desTx" presStyleLbl="revTx" presStyleIdx="5" presStyleCnt="6" custScaleX="182127" custLinFactNeighborX="-30169" custLinFactNeighborY="2133">
        <dgm:presLayoutVars/>
      </dgm:prSet>
      <dgm:spPr/>
    </dgm:pt>
  </dgm:ptLst>
  <dgm:cxnLst>
    <dgm:cxn modelId="{56A1EE0F-D0E3-478B-9EFD-693298B4D60C}" srcId="{D23B5001-A385-4D2D-9EDF-BA32A90063FA}" destId="{FFAB81EE-5175-4D70-919C-2AF75773B091}" srcOrd="0" destOrd="0" parTransId="{313B01CE-5CA1-425D-B5A9-2C4858CC1450}" sibTransId="{7A0F1EDA-67BC-49F5-8A9B-DAAB0B42547F}"/>
    <dgm:cxn modelId="{6E5C2D1C-C635-964A-911F-8D52EF7BF16E}" type="presOf" srcId="{4580905E-784B-4A48-96E3-19C7AF3D13CA}" destId="{632D832E-83B0-1C4F-A4EF-418822F655E2}" srcOrd="0" destOrd="1" presId="urn:microsoft.com/office/officeart/2018/2/layout/IconVerticalSolidList"/>
    <dgm:cxn modelId="{9B2BE33C-E93B-450E-AE5F-374F5B6ED92A}" type="presOf" srcId="{A3E71B0F-78B6-4FB3-83B2-3029CE138500}" destId="{DAA91D27-CA0C-443E-8BF2-CA215A621D54}" srcOrd="0" destOrd="1" presId="urn:microsoft.com/office/officeart/2018/2/layout/IconVerticalSolidList"/>
    <dgm:cxn modelId="{389BEE41-B089-4C61-95BF-342411507CBE}" srcId="{D23B5001-A385-4D2D-9EDF-BA32A90063FA}" destId="{4580905E-784B-4A48-96E3-19C7AF3D13CA}" srcOrd="1" destOrd="0" parTransId="{4A27A558-D92A-4D2B-9346-2F0B7FAAA54B}" sibTransId="{5DCB78A5-AE8C-4F73-9BD9-73C7A23D58F7}"/>
    <dgm:cxn modelId="{FDAA6D44-504B-43D5-B780-573A3E42185F}" srcId="{8DAC3C9E-E237-49FF-BD73-EB0268CC12EB}" destId="{F8C87B08-1F51-4736-A937-B1C6FF762164}" srcOrd="0" destOrd="0" parTransId="{9DA3043E-6843-42EB-B791-88E7E476609E}" sibTransId="{A2611EAF-E341-49E8-8A2A-A82DFA9FDCCE}"/>
    <dgm:cxn modelId="{B70AF348-6554-4B14-B8D6-E3ADB3AC59EE}" type="presOf" srcId="{8DAC3C9E-E237-49FF-BD73-EB0268CC12EB}" destId="{348C3612-A2EC-42E4-9E13-89E9DC69B499}" srcOrd="0" destOrd="0" presId="urn:microsoft.com/office/officeart/2018/2/layout/IconVerticalSolidList"/>
    <dgm:cxn modelId="{AE640F62-98ED-473B-B550-8847CCDFA250}" srcId="{427170D0-68B1-4F72-A4E9-401EDE22FE0C}" destId="{4A9A98BF-006C-4DBD-8C38-27675FF50B6B}" srcOrd="0" destOrd="0" parTransId="{89200880-CE41-4574-85E2-3F832E31F344}" sibTransId="{78D95F8C-EBEE-4776-9FB5-C528D97E6F24}"/>
    <dgm:cxn modelId="{F04DFB63-2223-4AE2-92AE-41D231D02CC8}" srcId="{54255483-004C-4A80-89A0-EA34B386AB26}" destId="{427170D0-68B1-4F72-A4E9-401EDE22FE0C}" srcOrd="2" destOrd="0" parTransId="{B534A84E-B2AA-4DCE-B709-DD1E625F32F2}" sibTransId="{74296297-3DE5-475F-A75C-9F969EA58384}"/>
    <dgm:cxn modelId="{BD821169-B56E-4266-A565-8FC96DFDCE98}" srcId="{54255483-004C-4A80-89A0-EA34B386AB26}" destId="{D23B5001-A385-4D2D-9EDF-BA32A90063FA}" srcOrd="0" destOrd="0" parTransId="{E66F7E7F-2F78-4BC4-918E-72A5E382E98C}" sibTransId="{09EE80F3-C746-4575-BDCF-55AF24E57DEA}"/>
    <dgm:cxn modelId="{A1DA197A-8F73-4A58-B54B-0CEF9FF2EC62}" type="presOf" srcId="{4A9A98BF-006C-4DBD-8C38-27675FF50B6B}" destId="{DAA91D27-CA0C-443E-8BF2-CA215A621D54}" srcOrd="0" destOrd="0" presId="urn:microsoft.com/office/officeart/2018/2/layout/IconVerticalSolidList"/>
    <dgm:cxn modelId="{7F0E227F-AE3A-4884-81F9-C8214B818378}" type="presOf" srcId="{A614BE5C-00B3-43FC-A2E4-1F7F294B6135}" destId="{0F97A250-1777-4916-9C16-B1F8E32DE8B1}" srcOrd="0" destOrd="1" presId="urn:microsoft.com/office/officeart/2018/2/layout/IconVerticalSolidList"/>
    <dgm:cxn modelId="{9F8F3281-E573-B94A-AE6E-9B23186BE003}" type="presOf" srcId="{FFAB81EE-5175-4D70-919C-2AF75773B091}" destId="{632D832E-83B0-1C4F-A4EF-418822F655E2}" srcOrd="0" destOrd="0" presId="urn:microsoft.com/office/officeart/2018/2/layout/IconVerticalSolidList"/>
    <dgm:cxn modelId="{D9D9748B-DEE2-41DA-854B-2B24E26BC3C7}" srcId="{427170D0-68B1-4F72-A4E9-401EDE22FE0C}" destId="{A3E71B0F-78B6-4FB3-83B2-3029CE138500}" srcOrd="1" destOrd="0" parTransId="{96A5738A-1EC7-4B9C-8485-4B8AD0516D26}" sibTransId="{7F195416-C30D-4C67-807B-FD9BD21C1DF9}"/>
    <dgm:cxn modelId="{2C8571A9-13F9-4969-91C0-98DD9A53F007}" srcId="{8DAC3C9E-E237-49FF-BD73-EB0268CC12EB}" destId="{A614BE5C-00B3-43FC-A2E4-1F7F294B6135}" srcOrd="1" destOrd="0" parTransId="{519DE9E7-153C-4A70-A80F-6A53F23E9DBA}" sibTransId="{266891E9-0A32-4E69-A510-CFFA71BC514B}"/>
    <dgm:cxn modelId="{3798E6AB-0C51-43D7-8000-FC8BA1365B45}" srcId="{54255483-004C-4A80-89A0-EA34B386AB26}" destId="{8DAC3C9E-E237-49FF-BD73-EB0268CC12EB}" srcOrd="1" destOrd="0" parTransId="{FB46C781-8C31-4612-9E3F-759A4158FCE0}" sibTransId="{644601C1-1DD1-411A-929A-75E14D2AB07B}"/>
    <dgm:cxn modelId="{6C86CDB7-E08C-4641-98A6-0AE381CEFCCB}" type="presOf" srcId="{D23B5001-A385-4D2D-9EDF-BA32A90063FA}" destId="{F3FBB0A3-B3ED-473D-867A-A584DEB1B17A}" srcOrd="0" destOrd="0" presId="urn:microsoft.com/office/officeart/2018/2/layout/IconVerticalSolidList"/>
    <dgm:cxn modelId="{137FE0D0-7FA5-402B-AC77-9F8130AA6F27}" type="presOf" srcId="{54255483-004C-4A80-89A0-EA34B386AB26}" destId="{F9D8C5CC-0A80-4F4D-9B6A-32D3A46F1E75}" srcOrd="0" destOrd="0" presId="urn:microsoft.com/office/officeart/2018/2/layout/IconVerticalSolidList"/>
    <dgm:cxn modelId="{7EA517F1-D025-4EF0-B5E7-5EBE48C3A2A8}" type="presOf" srcId="{427170D0-68B1-4F72-A4E9-401EDE22FE0C}" destId="{66347886-9CE4-414E-876D-5FBC40DF9BDE}" srcOrd="0" destOrd="0" presId="urn:microsoft.com/office/officeart/2018/2/layout/IconVerticalSolidList"/>
    <dgm:cxn modelId="{8576A0F1-D06A-4393-9A45-26E8BB2242BF}" type="presOf" srcId="{F8C87B08-1F51-4736-A937-B1C6FF762164}" destId="{0F97A250-1777-4916-9C16-B1F8E32DE8B1}" srcOrd="0" destOrd="0" presId="urn:microsoft.com/office/officeart/2018/2/layout/IconVerticalSolidList"/>
    <dgm:cxn modelId="{60CA7CC7-FCE1-4B06-85C8-AFE03613A200}" type="presParOf" srcId="{F9D8C5CC-0A80-4F4D-9B6A-32D3A46F1E75}" destId="{AFF3F6BE-BCE3-41A4-8AB9-179AD2F8A3A3}" srcOrd="0" destOrd="0" presId="urn:microsoft.com/office/officeart/2018/2/layout/IconVerticalSolidList"/>
    <dgm:cxn modelId="{FE13A4D9-93E6-4D92-B640-30B7657F114C}" type="presParOf" srcId="{AFF3F6BE-BCE3-41A4-8AB9-179AD2F8A3A3}" destId="{1B73027D-99C0-4C68-A5EE-DBC9D91ECE0C}" srcOrd="0" destOrd="0" presId="urn:microsoft.com/office/officeart/2018/2/layout/IconVerticalSolidList"/>
    <dgm:cxn modelId="{C423ACCC-AE6D-4E43-A819-B25F8A710345}" type="presParOf" srcId="{AFF3F6BE-BCE3-41A4-8AB9-179AD2F8A3A3}" destId="{3BCD414A-D2EB-47D5-A8DE-51E195C31355}" srcOrd="1" destOrd="0" presId="urn:microsoft.com/office/officeart/2018/2/layout/IconVerticalSolidList"/>
    <dgm:cxn modelId="{35A75A20-94B1-44B0-92FF-158BF6554DE1}" type="presParOf" srcId="{AFF3F6BE-BCE3-41A4-8AB9-179AD2F8A3A3}" destId="{24B51DF9-5F36-4C03-BC7C-12309B82EFB6}" srcOrd="2" destOrd="0" presId="urn:microsoft.com/office/officeart/2018/2/layout/IconVerticalSolidList"/>
    <dgm:cxn modelId="{88B548D0-52DE-4B18-B013-9790FEDB1001}" type="presParOf" srcId="{AFF3F6BE-BCE3-41A4-8AB9-179AD2F8A3A3}" destId="{F3FBB0A3-B3ED-473D-867A-A584DEB1B17A}" srcOrd="3" destOrd="0" presId="urn:microsoft.com/office/officeart/2018/2/layout/IconVerticalSolidList"/>
    <dgm:cxn modelId="{CC6C4855-BD60-7F43-9053-18D77102CED6}" type="presParOf" srcId="{AFF3F6BE-BCE3-41A4-8AB9-179AD2F8A3A3}" destId="{632D832E-83B0-1C4F-A4EF-418822F655E2}" srcOrd="4" destOrd="0" presId="urn:microsoft.com/office/officeart/2018/2/layout/IconVerticalSolidList"/>
    <dgm:cxn modelId="{FCA7571C-2789-4D71-BD80-754A324FC6DB}" type="presParOf" srcId="{F9D8C5CC-0A80-4F4D-9B6A-32D3A46F1E75}" destId="{133AA0DC-A639-4145-8C39-B063DF5EA494}" srcOrd="1" destOrd="0" presId="urn:microsoft.com/office/officeart/2018/2/layout/IconVerticalSolidList"/>
    <dgm:cxn modelId="{540710A4-86CF-4EED-A2BD-C7B1311BF2A6}" type="presParOf" srcId="{F9D8C5CC-0A80-4F4D-9B6A-32D3A46F1E75}" destId="{DA838FBB-94E5-442F-8480-DAF087612114}" srcOrd="2" destOrd="0" presId="urn:microsoft.com/office/officeart/2018/2/layout/IconVerticalSolidList"/>
    <dgm:cxn modelId="{8E5330E0-6D26-48B0-96A4-8F397FB53AAE}" type="presParOf" srcId="{DA838FBB-94E5-442F-8480-DAF087612114}" destId="{473BD8BF-C7A6-4F49-8C01-A209A2306729}" srcOrd="0" destOrd="0" presId="urn:microsoft.com/office/officeart/2018/2/layout/IconVerticalSolidList"/>
    <dgm:cxn modelId="{96E46001-76E1-4175-A7F9-86A4DF85EB89}" type="presParOf" srcId="{DA838FBB-94E5-442F-8480-DAF087612114}" destId="{27B3FEC3-C11D-4C40-BB92-56029072FF44}" srcOrd="1" destOrd="0" presId="urn:microsoft.com/office/officeart/2018/2/layout/IconVerticalSolidList"/>
    <dgm:cxn modelId="{041A88B1-3A03-464E-A083-8F0DD1EBA25D}" type="presParOf" srcId="{DA838FBB-94E5-442F-8480-DAF087612114}" destId="{574D66FC-37FC-4DEA-AA5F-645EDDEB09FE}" srcOrd="2" destOrd="0" presId="urn:microsoft.com/office/officeart/2018/2/layout/IconVerticalSolidList"/>
    <dgm:cxn modelId="{1C396302-CE8C-4874-9DAD-A45EB41B4D26}" type="presParOf" srcId="{DA838FBB-94E5-442F-8480-DAF087612114}" destId="{348C3612-A2EC-42E4-9E13-89E9DC69B499}" srcOrd="3" destOrd="0" presId="urn:microsoft.com/office/officeart/2018/2/layout/IconVerticalSolidList"/>
    <dgm:cxn modelId="{21CF8AF8-9D97-424C-840E-30C51352E5B5}" type="presParOf" srcId="{DA838FBB-94E5-442F-8480-DAF087612114}" destId="{0F97A250-1777-4916-9C16-B1F8E32DE8B1}" srcOrd="4" destOrd="0" presId="urn:microsoft.com/office/officeart/2018/2/layout/IconVerticalSolidList"/>
    <dgm:cxn modelId="{BF4AFF67-E9A9-4DCB-8A97-44F020AC6447}" type="presParOf" srcId="{F9D8C5CC-0A80-4F4D-9B6A-32D3A46F1E75}" destId="{15A0863B-35D9-4202-B753-EF58F1EBDEC6}" srcOrd="3" destOrd="0" presId="urn:microsoft.com/office/officeart/2018/2/layout/IconVerticalSolidList"/>
    <dgm:cxn modelId="{DF410FE3-7275-4E44-80B1-88005C78B10A}" type="presParOf" srcId="{F9D8C5CC-0A80-4F4D-9B6A-32D3A46F1E75}" destId="{B0A32796-0739-4CEB-B2B1-9CED7219DE5A}" srcOrd="4" destOrd="0" presId="urn:microsoft.com/office/officeart/2018/2/layout/IconVerticalSolidList"/>
    <dgm:cxn modelId="{44DB502F-51CF-4AF4-B903-5C13B04D7750}" type="presParOf" srcId="{B0A32796-0739-4CEB-B2B1-9CED7219DE5A}" destId="{4D820152-1110-4F00-885D-91F4FFAC7F2F}" srcOrd="0" destOrd="0" presId="urn:microsoft.com/office/officeart/2018/2/layout/IconVerticalSolidList"/>
    <dgm:cxn modelId="{C1F347FD-2D36-470A-A0B4-219D2F69139F}" type="presParOf" srcId="{B0A32796-0739-4CEB-B2B1-9CED7219DE5A}" destId="{E02D30DF-092F-4C75-8079-FD8936086930}" srcOrd="1" destOrd="0" presId="urn:microsoft.com/office/officeart/2018/2/layout/IconVerticalSolidList"/>
    <dgm:cxn modelId="{77D606CD-9DFF-4F23-A9BA-F31FE1C12E97}" type="presParOf" srcId="{B0A32796-0739-4CEB-B2B1-9CED7219DE5A}" destId="{C801744F-1A86-42CE-8DAB-A96B622C012D}" srcOrd="2" destOrd="0" presId="urn:microsoft.com/office/officeart/2018/2/layout/IconVerticalSolidList"/>
    <dgm:cxn modelId="{06CD1BA0-AA55-4CC2-A3BB-AAFEF4BDB040}" type="presParOf" srcId="{B0A32796-0739-4CEB-B2B1-9CED7219DE5A}" destId="{66347886-9CE4-414E-876D-5FBC40DF9BDE}" srcOrd="3" destOrd="0" presId="urn:microsoft.com/office/officeart/2018/2/layout/IconVerticalSolidList"/>
    <dgm:cxn modelId="{A913EEDC-8DFA-4FB5-89B6-451A491F1631}" type="presParOf" srcId="{B0A32796-0739-4CEB-B2B1-9CED7219DE5A}" destId="{DAA91D27-CA0C-443E-8BF2-CA215A621D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B30B66-D070-4005-991C-67ED048AE3C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CFE952-462F-42A7-BA04-96BAE202FC5A}">
      <dgm:prSet/>
      <dgm:spPr/>
      <dgm:t>
        <a:bodyPr/>
        <a:lstStyle/>
        <a:p>
          <a:r>
            <a:rPr lang="en-US"/>
            <a:t>We are looking to use the correlations we found and create a model that uses them to predict a player’s future salary</a:t>
          </a:r>
        </a:p>
      </dgm:t>
    </dgm:pt>
    <dgm:pt modelId="{E2A05811-1366-4EF1-B4DE-4E2F7A818A06}" type="parTrans" cxnId="{1445041F-47AD-4E38-A12B-C7067DF0B26B}">
      <dgm:prSet/>
      <dgm:spPr/>
      <dgm:t>
        <a:bodyPr/>
        <a:lstStyle/>
        <a:p>
          <a:endParaRPr lang="en-US"/>
        </a:p>
      </dgm:t>
    </dgm:pt>
    <dgm:pt modelId="{D3830B8B-2429-49AE-914D-D05A6A945231}" type="sibTrans" cxnId="{1445041F-47AD-4E38-A12B-C7067DF0B26B}">
      <dgm:prSet/>
      <dgm:spPr/>
      <dgm:t>
        <a:bodyPr/>
        <a:lstStyle/>
        <a:p>
          <a:endParaRPr lang="en-US"/>
        </a:p>
      </dgm:t>
    </dgm:pt>
    <dgm:pt modelId="{F5E4B3FB-A8B6-4032-9D63-C9A5920D1A00}">
      <dgm:prSet/>
      <dgm:spPr/>
      <dgm:t>
        <a:bodyPr/>
        <a:lstStyle/>
        <a:p>
          <a:r>
            <a:rPr lang="en-US"/>
            <a:t>For each league we will need to choose what stats to include in the prediction</a:t>
          </a:r>
        </a:p>
      </dgm:t>
    </dgm:pt>
    <dgm:pt modelId="{946639C9-FF5A-4BCA-97F8-34A0723535E1}" type="parTrans" cxnId="{6B8C40B9-92F0-4CDC-979A-3767775670F2}">
      <dgm:prSet/>
      <dgm:spPr/>
      <dgm:t>
        <a:bodyPr/>
        <a:lstStyle/>
        <a:p>
          <a:endParaRPr lang="en-US"/>
        </a:p>
      </dgm:t>
    </dgm:pt>
    <dgm:pt modelId="{AF039376-61A0-4654-8A5E-78D0E53CBCC5}" type="sibTrans" cxnId="{6B8C40B9-92F0-4CDC-979A-3767775670F2}">
      <dgm:prSet/>
      <dgm:spPr/>
      <dgm:t>
        <a:bodyPr/>
        <a:lstStyle/>
        <a:p>
          <a:endParaRPr lang="en-US"/>
        </a:p>
      </dgm:t>
    </dgm:pt>
    <dgm:pt modelId="{7DD84FDD-CBDD-3F49-AE2F-76762413A56B}" type="pres">
      <dgm:prSet presAssocID="{DFB30B66-D070-4005-991C-67ED048AE3CF}" presName="linear" presStyleCnt="0">
        <dgm:presLayoutVars>
          <dgm:animLvl val="lvl"/>
          <dgm:resizeHandles val="exact"/>
        </dgm:presLayoutVars>
      </dgm:prSet>
      <dgm:spPr/>
    </dgm:pt>
    <dgm:pt modelId="{CEAF12C9-0780-4C44-8FBC-3B9AB4E7DCE2}" type="pres">
      <dgm:prSet presAssocID="{33CFE952-462F-42A7-BA04-96BAE202FC5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866B7B2-B302-9F4D-B004-7F64B957D56C}" type="pres">
      <dgm:prSet presAssocID="{D3830B8B-2429-49AE-914D-D05A6A945231}" presName="spacer" presStyleCnt="0"/>
      <dgm:spPr/>
    </dgm:pt>
    <dgm:pt modelId="{38A74C1C-2BC0-4847-BAF9-EE16BC29B1D8}" type="pres">
      <dgm:prSet presAssocID="{F5E4B3FB-A8B6-4032-9D63-C9A5920D1A0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445041F-47AD-4E38-A12B-C7067DF0B26B}" srcId="{DFB30B66-D070-4005-991C-67ED048AE3CF}" destId="{33CFE952-462F-42A7-BA04-96BAE202FC5A}" srcOrd="0" destOrd="0" parTransId="{E2A05811-1366-4EF1-B4DE-4E2F7A818A06}" sibTransId="{D3830B8B-2429-49AE-914D-D05A6A945231}"/>
    <dgm:cxn modelId="{F050B629-B503-4E42-B0D5-C9F90C49519C}" type="presOf" srcId="{33CFE952-462F-42A7-BA04-96BAE202FC5A}" destId="{CEAF12C9-0780-4C44-8FBC-3B9AB4E7DCE2}" srcOrd="0" destOrd="0" presId="urn:microsoft.com/office/officeart/2005/8/layout/vList2"/>
    <dgm:cxn modelId="{4F6A8F71-2B4B-D948-B418-3678FC4853C9}" type="presOf" srcId="{DFB30B66-D070-4005-991C-67ED048AE3CF}" destId="{7DD84FDD-CBDD-3F49-AE2F-76762413A56B}" srcOrd="0" destOrd="0" presId="urn:microsoft.com/office/officeart/2005/8/layout/vList2"/>
    <dgm:cxn modelId="{6B8C40B9-92F0-4CDC-979A-3767775670F2}" srcId="{DFB30B66-D070-4005-991C-67ED048AE3CF}" destId="{F5E4B3FB-A8B6-4032-9D63-C9A5920D1A00}" srcOrd="1" destOrd="0" parTransId="{946639C9-FF5A-4BCA-97F8-34A0723535E1}" sibTransId="{AF039376-61A0-4654-8A5E-78D0E53CBCC5}"/>
    <dgm:cxn modelId="{5861BFE6-7F25-6344-AAD0-9D2DAA1CF776}" type="presOf" srcId="{F5E4B3FB-A8B6-4032-9D63-C9A5920D1A00}" destId="{38A74C1C-2BC0-4847-BAF9-EE16BC29B1D8}" srcOrd="0" destOrd="0" presId="urn:microsoft.com/office/officeart/2005/8/layout/vList2"/>
    <dgm:cxn modelId="{76D7C939-0BC4-F44F-8FB4-48B09BA08ADC}" type="presParOf" srcId="{7DD84FDD-CBDD-3F49-AE2F-76762413A56B}" destId="{CEAF12C9-0780-4C44-8FBC-3B9AB4E7DCE2}" srcOrd="0" destOrd="0" presId="urn:microsoft.com/office/officeart/2005/8/layout/vList2"/>
    <dgm:cxn modelId="{8354C9A4-4191-1C4D-BC1B-9D035276C793}" type="presParOf" srcId="{7DD84FDD-CBDD-3F49-AE2F-76762413A56B}" destId="{6866B7B2-B302-9F4D-B004-7F64B957D56C}" srcOrd="1" destOrd="0" presId="urn:microsoft.com/office/officeart/2005/8/layout/vList2"/>
    <dgm:cxn modelId="{B9C6D00A-5D10-7D43-BCCD-D14F1257E8F8}" type="presParOf" srcId="{7DD84FDD-CBDD-3F49-AE2F-76762413A56B}" destId="{38A74C1C-2BC0-4847-BAF9-EE16BC29B1D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3027D-99C0-4C68-A5EE-DBC9D91ECE0C}">
      <dsp:nvSpPr>
        <dsp:cNvPr id="0" name=""/>
        <dsp:cNvSpPr/>
      </dsp:nvSpPr>
      <dsp:spPr>
        <a:xfrm>
          <a:off x="-1067610" y="4523"/>
          <a:ext cx="10261599" cy="812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D414A-D2EB-47D5-A8DE-51E195C31355}">
      <dsp:nvSpPr>
        <dsp:cNvPr id="0" name=""/>
        <dsp:cNvSpPr/>
      </dsp:nvSpPr>
      <dsp:spPr>
        <a:xfrm>
          <a:off x="-821759" y="187387"/>
          <a:ext cx="447001" cy="4470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BB0A3-B3ED-473D-867A-A584DEB1B17A}">
      <dsp:nvSpPr>
        <dsp:cNvPr id="0" name=""/>
        <dsp:cNvSpPr/>
      </dsp:nvSpPr>
      <dsp:spPr>
        <a:xfrm>
          <a:off x="-128907" y="4523"/>
          <a:ext cx="4617719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NHL</a:t>
          </a:r>
        </a:p>
      </dsp:txBody>
      <dsp:txXfrm>
        <a:off x="-128907" y="4523"/>
        <a:ext cx="4617719" cy="812730"/>
      </dsp:txXfrm>
    </dsp:sp>
    <dsp:sp modelId="{632D832E-83B0-1C4F-A4EF-418822F655E2}">
      <dsp:nvSpPr>
        <dsp:cNvPr id="0" name=""/>
        <dsp:cNvSpPr/>
      </dsp:nvSpPr>
      <dsp:spPr>
        <a:xfrm>
          <a:off x="1070965" y="2971"/>
          <a:ext cx="7796586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Stats - </a:t>
          </a:r>
          <a:r>
            <a:rPr lang="en-US" sz="1800" b="0" i="0" kern="1200" dirty="0">
              <a:hlinkClick xmlns:r="http://schemas.openxmlformats.org/officeDocument/2006/relationships" r:id="rId3"/>
            </a:rPr>
            <a:t>http://inalitic.com/datasets/nhl%20player%20data.html</a:t>
          </a:r>
          <a:endParaRPr 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Salary – Web Scraped </a:t>
          </a:r>
          <a:r>
            <a:rPr lang="en-US" sz="1800" b="0" i="0" kern="1200" dirty="0">
              <a:hlinkClick xmlns:r="http://schemas.openxmlformats.org/officeDocument/2006/relationships" r:id="rId4"/>
            </a:rPr>
            <a:t>https://www.hockeyzoneplus.com</a:t>
          </a:r>
          <a:endParaRPr lang="en-US" sz="1800" kern="1200" dirty="0"/>
        </a:p>
      </dsp:txBody>
      <dsp:txXfrm>
        <a:off x="1070965" y="2971"/>
        <a:ext cx="7796586" cy="812730"/>
      </dsp:txXfrm>
    </dsp:sp>
    <dsp:sp modelId="{473BD8BF-C7A6-4F49-8C01-A209A2306729}">
      <dsp:nvSpPr>
        <dsp:cNvPr id="0" name=""/>
        <dsp:cNvSpPr/>
      </dsp:nvSpPr>
      <dsp:spPr>
        <a:xfrm>
          <a:off x="-1067610" y="1020435"/>
          <a:ext cx="10261599" cy="812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FEC3-C11D-4C40-BB92-56029072FF44}">
      <dsp:nvSpPr>
        <dsp:cNvPr id="0" name=""/>
        <dsp:cNvSpPr/>
      </dsp:nvSpPr>
      <dsp:spPr>
        <a:xfrm>
          <a:off x="-821759" y="1203300"/>
          <a:ext cx="447001" cy="4470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C3612-A2EC-42E4-9E13-89E9DC69B499}">
      <dsp:nvSpPr>
        <dsp:cNvPr id="0" name=""/>
        <dsp:cNvSpPr/>
      </dsp:nvSpPr>
      <dsp:spPr>
        <a:xfrm>
          <a:off x="-128907" y="1020435"/>
          <a:ext cx="4617719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NFL</a:t>
          </a:r>
        </a:p>
      </dsp:txBody>
      <dsp:txXfrm>
        <a:off x="-128907" y="1020435"/>
        <a:ext cx="4617719" cy="812730"/>
      </dsp:txXfrm>
    </dsp:sp>
    <dsp:sp modelId="{0F97A250-1777-4916-9C16-B1F8E32DE8B1}">
      <dsp:nvSpPr>
        <dsp:cNvPr id="0" name=""/>
        <dsp:cNvSpPr/>
      </dsp:nvSpPr>
      <dsp:spPr>
        <a:xfrm>
          <a:off x="1104759" y="1066152"/>
          <a:ext cx="8977454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Stats - </a:t>
          </a:r>
          <a:r>
            <a:rPr lang="en-US" sz="1400" b="0" i="0" kern="1200" dirty="0">
              <a:hlinkClick xmlns:r="http://schemas.openxmlformats.org/officeDocument/2006/relationships" r:id="rId7"/>
            </a:rPr>
            <a:t>https://www.kaggle.com/datasets/kendallgillies/nflstatistics?resource=download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Salary – Web Scraped </a:t>
          </a:r>
          <a:r>
            <a:rPr lang="en-US" sz="1400" b="0" i="0" kern="1200" dirty="0">
              <a:hlinkClick xmlns:r="http://schemas.openxmlformats.org/officeDocument/2006/relationships" r:id="rId8"/>
            </a:rPr>
            <a:t>https://overthecap.com</a:t>
          </a:r>
          <a:endParaRPr lang="en-US" sz="1400" kern="1200" dirty="0"/>
        </a:p>
      </dsp:txBody>
      <dsp:txXfrm>
        <a:off x="1104759" y="1066152"/>
        <a:ext cx="8977454" cy="812730"/>
      </dsp:txXfrm>
    </dsp:sp>
    <dsp:sp modelId="{4D820152-1110-4F00-885D-91F4FFAC7F2F}">
      <dsp:nvSpPr>
        <dsp:cNvPr id="0" name=""/>
        <dsp:cNvSpPr/>
      </dsp:nvSpPr>
      <dsp:spPr>
        <a:xfrm>
          <a:off x="-1067610" y="2036348"/>
          <a:ext cx="10261599" cy="81273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D30DF-092F-4C75-8079-FD8936086930}">
      <dsp:nvSpPr>
        <dsp:cNvPr id="0" name=""/>
        <dsp:cNvSpPr/>
      </dsp:nvSpPr>
      <dsp:spPr>
        <a:xfrm>
          <a:off x="-821759" y="2219212"/>
          <a:ext cx="447001" cy="4470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47886-9CE4-414E-876D-5FBC40DF9BDE}">
      <dsp:nvSpPr>
        <dsp:cNvPr id="0" name=""/>
        <dsp:cNvSpPr/>
      </dsp:nvSpPr>
      <dsp:spPr>
        <a:xfrm>
          <a:off x="-128907" y="2036348"/>
          <a:ext cx="4617719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NBA</a:t>
          </a:r>
        </a:p>
      </dsp:txBody>
      <dsp:txXfrm>
        <a:off x="-128907" y="2036348"/>
        <a:ext cx="4617719" cy="812730"/>
      </dsp:txXfrm>
    </dsp:sp>
    <dsp:sp modelId="{DAA91D27-CA0C-443E-8BF2-CA215A621D54}">
      <dsp:nvSpPr>
        <dsp:cNvPr id="0" name=""/>
        <dsp:cNvSpPr/>
      </dsp:nvSpPr>
      <dsp:spPr>
        <a:xfrm>
          <a:off x="1138505" y="2040871"/>
          <a:ext cx="8566053" cy="81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14" tIns="86014" rIns="86014" bIns="86014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Stats - </a:t>
          </a:r>
          <a:r>
            <a:rPr lang="en-US" sz="1300" b="0" i="0" kern="1200" dirty="0">
              <a:hlinkClick xmlns:r="http://schemas.openxmlformats.org/officeDocument/2006/relationships" r:id="rId11"/>
            </a:rPr>
            <a:t>https://www.kaggle.com/datasets/drgilermo/nba-players-stats?select=player_data.csv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Salary - </a:t>
          </a:r>
          <a:r>
            <a:rPr lang="en-US" sz="1300" b="0" i="0" kern="1200" dirty="0">
              <a:hlinkClick xmlns:r="http://schemas.openxmlformats.org/officeDocument/2006/relationships" r:id="rId12"/>
            </a:rPr>
            <a:t>https://github.com/erikgregorywebb/datasets/blob/master/nba-salaries.csv</a:t>
          </a:r>
          <a:endParaRPr lang="en-US" sz="1300" kern="1200" dirty="0"/>
        </a:p>
      </dsp:txBody>
      <dsp:txXfrm>
        <a:off x="1138505" y="2040871"/>
        <a:ext cx="8566053" cy="812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F12C9-0780-4C44-8FBC-3B9AB4E7DCE2}">
      <dsp:nvSpPr>
        <dsp:cNvPr id="0" name=""/>
        <dsp:cNvSpPr/>
      </dsp:nvSpPr>
      <dsp:spPr>
        <a:xfrm>
          <a:off x="0" y="337062"/>
          <a:ext cx="6046132" cy="19269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 are looking to use the correlations we found and create a model that uses them to predict a player’s future salary</a:t>
          </a:r>
        </a:p>
      </dsp:txBody>
      <dsp:txXfrm>
        <a:off x="94068" y="431130"/>
        <a:ext cx="5857996" cy="1738854"/>
      </dsp:txXfrm>
    </dsp:sp>
    <dsp:sp modelId="{38A74C1C-2BC0-4847-BAF9-EE16BC29B1D8}">
      <dsp:nvSpPr>
        <dsp:cNvPr id="0" name=""/>
        <dsp:cNvSpPr/>
      </dsp:nvSpPr>
      <dsp:spPr>
        <a:xfrm>
          <a:off x="0" y="2341812"/>
          <a:ext cx="6046132" cy="1926990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For each league we will need to choose what stats to include in the prediction</a:t>
          </a:r>
        </a:p>
      </dsp:txBody>
      <dsp:txXfrm>
        <a:off x="94068" y="2435880"/>
        <a:ext cx="5857996" cy="1738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22E63-847D-6A48-9636-4828B8EA0F0D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A5608-C983-B34F-B0C7-8AB02A5E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8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A5608-C983-B34F-B0C7-8AB02A5E61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6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96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81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0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02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04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13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3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9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5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7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7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9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0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E351CED-465B-40B5-ADCE-957C918F227B}" type="datetimeFigureOut">
              <a:rPr lang="en-US" smtClean="0"/>
              <a:t>12/7/22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44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E9009-B5BA-DC7A-E2D6-9BF37581D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363271"/>
            <a:ext cx="8676222" cy="1066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Modeling the Stats and Salaries of the NFL, NBA, and NHL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BC4CC-44B0-E78F-EBFF-9D0CE5F91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16211"/>
            <a:ext cx="8676222" cy="722243"/>
          </a:xfrm>
        </p:spPr>
        <p:txBody>
          <a:bodyPr>
            <a:normAutofit/>
          </a:bodyPr>
          <a:lstStyle/>
          <a:p>
            <a:r>
              <a:rPr lang="en-US" dirty="0"/>
              <a:t>Ryan Stevens and Alex </a:t>
            </a:r>
            <a:r>
              <a:rPr lang="en-US" dirty="0" err="1"/>
              <a:t>Olteanu</a:t>
            </a:r>
            <a:endParaRPr lang="en-US" dirty="0"/>
          </a:p>
        </p:txBody>
      </p:sp>
      <p:pic>
        <p:nvPicPr>
          <p:cNvPr id="7" name="Picture 6" descr="HD NBA Vertical Logo Transparent PNG | Citypng">
            <a:extLst>
              <a:ext uri="{FF2B5EF4-FFF2-40B4-BE49-F238E27FC236}">
                <a16:creationId xmlns:a16="http://schemas.microsoft.com/office/drawing/2014/main" id="{21C55B2A-8625-49E2-BCD7-E2B0E77A2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9556" l="9778" r="89778">
                        <a14:foregroundMark x1="50222" y1="8889" x2="50222" y2="8889"/>
                        <a14:foregroundMark x1="49333" y1="96444" x2="49333" y2="96444"/>
                        <a14:foregroundMark x1="44444" y1="99556" x2="44444" y2="99556"/>
                        <a14:foregroundMark x1="49333" y1="2667" x2="49333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579" y="640078"/>
            <a:ext cx="3155793" cy="31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FL.com | Official Site of the National Football League">
            <a:extLst>
              <a:ext uri="{FF2B5EF4-FFF2-40B4-BE49-F238E27FC236}">
                <a16:creationId xmlns:a16="http://schemas.microsoft.com/office/drawing/2014/main" id="{94E9F8A5-77E2-F01C-7ECA-254BD41E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2000" y1="29778" x2="52000" y2="29778"/>
                        <a14:foregroundMark x1="34222" y1="39111" x2="34222" y2="39111"/>
                        <a14:foregroundMark x1="34222" y1="26667" x2="34222" y2="26667"/>
                        <a14:foregroundMark x1="21333" y1="26222" x2="21333" y2="26222"/>
                        <a14:foregroundMark x1="20444" y1="28000" x2="20444" y2="28000"/>
                        <a14:foregroundMark x1="48444" y1="35556" x2="48444" y2="35556"/>
                        <a14:foregroundMark x1="64444" y1="26222" x2="64444" y2="26222"/>
                        <a14:foregroundMark x1="75111" y1="27111" x2="75111" y2="27111"/>
                        <a14:foregroundMark x1="72444" y1="36889" x2="72444" y2="36889"/>
                        <a14:foregroundMark x1="73333" y1="37778" x2="73333" y2="37778"/>
                        <a14:foregroundMark x1="62222" y1="37333" x2="62222" y2="37333"/>
                        <a14:foregroundMark x1="21333" y1="37333" x2="21333" y2="37333"/>
                        <a14:foregroundMark x1="21333" y1="26222" x2="21333" y2="26222"/>
                        <a14:foregroundMark x1="21778" y1="39556" x2="21778" y2="39556"/>
                        <a14:foregroundMark x1="21778" y1="39556" x2="21778" y2="39556"/>
                        <a14:foregroundMark x1="21778" y1="36889" x2="21778" y2="36889"/>
                        <a14:foregroundMark x1="35111" y1="36889" x2="35111" y2="36889"/>
                        <a14:foregroundMark x1="61778" y1="39111" x2="61778" y2="39111"/>
                        <a14:foregroundMark x1="21778" y1="26667" x2="21778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8659" y="640078"/>
            <a:ext cx="315468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tional Hockey League All-Star Game United States Hockey League NHL Winter  Classic Montreal Canadiens, others, emblem, label, logo png | PNGWing">
            <a:extLst>
              <a:ext uri="{FF2B5EF4-FFF2-40B4-BE49-F238E27FC236}">
                <a16:creationId xmlns:a16="http://schemas.microsoft.com/office/drawing/2014/main" id="{452A23E9-C201-DB44-4926-CEC50CED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222" y1="45778" x2="58222" y2="45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8110" y="349895"/>
            <a:ext cx="3729119" cy="37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0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mosaic, checker, tiled&#10;&#10;Description automatically generated">
            <a:extLst>
              <a:ext uri="{FF2B5EF4-FFF2-40B4-BE49-F238E27FC236}">
                <a16:creationId xmlns:a16="http://schemas.microsoft.com/office/drawing/2014/main" id="{60B5BCF0-01A1-92E6-B70B-BD11648E6E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FC636-E50D-2AB0-42F5-0BD1BB40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07571"/>
          </a:xfrm>
        </p:spPr>
        <p:txBody>
          <a:bodyPr>
            <a:normAutofit/>
          </a:bodyPr>
          <a:lstStyle/>
          <a:p>
            <a:r>
              <a:rPr lang="en-US" dirty="0"/>
              <a:t>Correlation and scatter plot Matrices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84E051-A943-5D0F-1461-048855076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17171"/>
            <a:ext cx="9905998" cy="4474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found correlations for salary in multiple stats for each league using correlation and scatter plot matrices</a:t>
            </a:r>
          </a:p>
          <a:p>
            <a:r>
              <a:rPr lang="en-US" dirty="0"/>
              <a:t>NHL</a:t>
            </a:r>
          </a:p>
          <a:p>
            <a:pPr lvl="1"/>
            <a:r>
              <a:rPr lang="en-US" dirty="0"/>
              <a:t>G, GPG, A, GS%</a:t>
            </a:r>
          </a:p>
          <a:p>
            <a:r>
              <a:rPr lang="en-US" dirty="0"/>
              <a:t>NFL</a:t>
            </a:r>
          </a:p>
          <a:p>
            <a:pPr lvl="1"/>
            <a:r>
              <a:rPr lang="en-US" dirty="0"/>
              <a:t>TDs, Average passing yards per game, Average rushing yards per game, Average receiving yards per game</a:t>
            </a:r>
          </a:p>
          <a:p>
            <a:r>
              <a:rPr lang="en-US" dirty="0"/>
              <a:t>NBA</a:t>
            </a:r>
          </a:p>
          <a:p>
            <a:pPr lvl="1"/>
            <a:r>
              <a:rPr lang="en-US" dirty="0"/>
              <a:t>GS, WS, FG, FGA, 2P, 2PA, FT, FTA, DRB, PTS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10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642B5ED-E77A-249C-2696-E8CA73F8F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9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C636-E50D-2AB0-42F5-0BD1BB40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700"/>
              <a:t>KNN Model for predicting salary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98257DF-6C9E-7AE5-BCA8-6618381607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25234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0367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4021-6E99-A80F-CA28-93E37D50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BC0C-A79D-C615-7EAA-374DD9275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/>
              <a:t>We have found some predictive stats using our data like Goals or PTS in the NHL and NBA respectively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Looking to try and predict future stats for our second model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will probably need to normalize all stats for each league into one performance stat</a:t>
            </a:r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A037BD0-5612-F57B-9F00-E8A561E28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787637"/>
            <a:ext cx="6916633" cy="496268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92852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4CBA9C-E4E3-7F39-4581-114C5B1678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51" r="51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575A9-225A-92D7-6776-DD09335C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Goal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552A-3B52-3A8C-2A3F-7D566B6E4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5887"/>
            <a:ext cx="9905998" cy="38753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Goal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Find correlations between professional athlete’s stats and salaries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Use correlations to predict future salaries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Use correlations to predict future performance/stats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Motivation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We wanted to create models that can predict professional athlete’s future salaries or stats/performances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Want to use this data to predict future team performances based on those models and models of team performance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Hypothesis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If a player has more goals, points, or touchdowns, then they will have a higher salary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If a player has a higher salary then they should have a higher performance rating</a:t>
            </a:r>
          </a:p>
        </p:txBody>
      </p:sp>
    </p:spTree>
    <p:extLst>
      <p:ext uri="{BB962C8B-B14F-4D97-AF65-F5344CB8AC3E}">
        <p14:creationId xmlns:p14="http://schemas.microsoft.com/office/powerpoint/2010/main" val="237551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019CA5F-DC3A-E465-2EE3-F49294BE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3" y="643467"/>
            <a:ext cx="1046209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07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B44886-047B-4C3D-B24D-40372BA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43737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69F3D2E-2D8E-4CC9-A453-44EB58CF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4462271"/>
            <a:ext cx="12192000" cy="2395728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4AB1C-5891-AE64-71F1-4EE524E5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07635"/>
            <a:ext cx="9905998" cy="1087109"/>
          </a:xfrm>
        </p:spPr>
        <p:txBody>
          <a:bodyPr anchor="t">
            <a:normAutofit/>
          </a:bodyPr>
          <a:lstStyle/>
          <a:p>
            <a:r>
              <a:rPr lang="en-US" sz="3600" dirty="0"/>
              <a:t>Data we used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319A8F-DEC0-498D-AD34-743F1F874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" y="4373740"/>
            <a:ext cx="12188952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F023-07C3-410F-8214-C77FAA8E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3907334"/>
            <a:ext cx="12192000" cy="466406"/>
          </a:xfrm>
          <a:prstGeom prst="rect">
            <a:avLst/>
          </a:prstGeom>
          <a:gradFill>
            <a:gsLst>
              <a:gs pos="0">
                <a:srgbClr val="363D46"/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E5DBE2-7488-C17D-C436-940C60781C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455569"/>
              </p:ext>
            </p:extLst>
          </p:nvPr>
        </p:nvGraphicFramePr>
        <p:xfrm>
          <a:off x="2016235" y="931050"/>
          <a:ext cx="10261600" cy="28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82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E9655-9F09-97D5-C588-2954970B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Extract, Transform, And Load (ETL)</a:t>
            </a:r>
          </a:p>
        </p:txBody>
      </p:sp>
    </p:spTree>
    <p:extLst>
      <p:ext uri="{BB962C8B-B14F-4D97-AF65-F5344CB8AC3E}">
        <p14:creationId xmlns:p14="http://schemas.microsoft.com/office/powerpoint/2010/main" val="197650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B44886-047B-4C3D-B24D-40372BA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437374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9F3D2E-2D8E-4CC9-A453-44EB58CF1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4462271"/>
            <a:ext cx="12192000" cy="2395728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46DE8-5386-5183-7B10-CF837CFD8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07635"/>
            <a:ext cx="9905998" cy="1087109"/>
          </a:xfrm>
        </p:spPr>
        <p:txBody>
          <a:bodyPr anchor="t">
            <a:normAutofit/>
          </a:bodyPr>
          <a:lstStyle/>
          <a:p>
            <a:r>
              <a:rPr lang="en-US" sz="3600" dirty="0"/>
              <a:t>Cleaning the Datasets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319A8F-DEC0-498D-AD34-743F1F874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8" y="4373740"/>
            <a:ext cx="12188952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96F023-07C3-410F-8214-C77FAA8E7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0" y="3907334"/>
            <a:ext cx="12192000" cy="466406"/>
          </a:xfrm>
          <a:prstGeom prst="rect">
            <a:avLst/>
          </a:prstGeom>
          <a:gradFill>
            <a:gsLst>
              <a:gs pos="0">
                <a:srgbClr val="363D46"/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206BC70-8333-EB42-92CD-7A26F34BB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993679"/>
              </p:ext>
            </p:extLst>
          </p:nvPr>
        </p:nvGraphicFramePr>
        <p:xfrm>
          <a:off x="1489311" y="567000"/>
          <a:ext cx="9223917" cy="3573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5699">
                  <a:extLst>
                    <a:ext uri="{9D8B030D-6E8A-4147-A177-3AD203B41FA5}">
                      <a16:colId xmlns:a16="http://schemas.microsoft.com/office/drawing/2014/main" val="3121528159"/>
                    </a:ext>
                  </a:extLst>
                </a:gridCol>
                <a:gridCol w="3202309">
                  <a:extLst>
                    <a:ext uri="{9D8B030D-6E8A-4147-A177-3AD203B41FA5}">
                      <a16:colId xmlns:a16="http://schemas.microsoft.com/office/drawing/2014/main" val="2929030779"/>
                    </a:ext>
                  </a:extLst>
                </a:gridCol>
                <a:gridCol w="2885909">
                  <a:extLst>
                    <a:ext uri="{9D8B030D-6E8A-4147-A177-3AD203B41FA5}">
                      <a16:colId xmlns:a16="http://schemas.microsoft.com/office/drawing/2014/main" val="3155336714"/>
                    </a:ext>
                  </a:extLst>
                </a:gridCol>
              </a:tblGrid>
              <a:tr h="527557">
                <a:tc>
                  <a:txBody>
                    <a:bodyPr/>
                    <a:lstStyle/>
                    <a:p>
                      <a:r>
                        <a:rPr lang="en-US" sz="2400"/>
                        <a:t>NHL</a:t>
                      </a:r>
                    </a:p>
                  </a:txBody>
                  <a:tcPr marL="119899" marR="119899" marT="59950" marB="5995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NFL</a:t>
                      </a:r>
                    </a:p>
                  </a:txBody>
                  <a:tcPr marL="119899" marR="119899" marT="59950" marB="59950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NBA</a:t>
                      </a:r>
                    </a:p>
                  </a:txBody>
                  <a:tcPr marL="119899" marR="119899" marT="59950" marB="59950"/>
                </a:tc>
                <a:extLst>
                  <a:ext uri="{0D108BD9-81ED-4DB2-BD59-A6C34878D82A}">
                    <a16:rowId xmlns:a16="http://schemas.microsoft.com/office/drawing/2014/main" val="2874709528"/>
                  </a:ext>
                </a:extLst>
              </a:tr>
              <a:tr h="232604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/>
                        <a:t>Goalie and skater stats had some repeating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/>
                        <a:t>Removed some unused bad columns</a:t>
                      </a:r>
                    </a:p>
                  </a:txBody>
                  <a:tcPr marL="119899" marR="119899" marT="59950" marB="5995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Each different stat csv had many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Removed all unused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Convert values from strings to floats</a:t>
                      </a:r>
                    </a:p>
                  </a:txBody>
                  <a:tcPr marL="119899" marR="119899" marT="59950" marB="5995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Removed some unneeded stats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Removed unnecessary or unused stats</a:t>
                      </a:r>
                    </a:p>
                  </a:txBody>
                  <a:tcPr marL="119899" marR="119899" marT="59950" marB="59950"/>
                </a:tc>
                <a:extLst>
                  <a:ext uri="{0D108BD9-81ED-4DB2-BD59-A6C34878D82A}">
                    <a16:rowId xmlns:a16="http://schemas.microsoft.com/office/drawing/2014/main" val="3819022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990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79C9-3510-37D0-1E89-487B8551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628"/>
          </a:xfrm>
        </p:spPr>
        <p:txBody>
          <a:bodyPr/>
          <a:lstStyle/>
          <a:p>
            <a:r>
              <a:rPr lang="en-US" dirty="0"/>
              <a:t>Merging the stats and salary data for each league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C6037-AE81-3A3C-2FB3-3CA1423C1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55229"/>
            <a:ext cx="9905998" cy="4035972"/>
          </a:xfrm>
        </p:spPr>
        <p:txBody>
          <a:bodyPr/>
          <a:lstStyle/>
          <a:p>
            <a:r>
              <a:rPr lang="en-US" dirty="0"/>
              <a:t>NHL</a:t>
            </a:r>
          </a:p>
          <a:p>
            <a:pPr lvl="1"/>
            <a:r>
              <a:rPr lang="en-US" dirty="0"/>
              <a:t>We had to merge goalie stats and skater stats at first, then we could merge it with our salary dataset from the web scraper</a:t>
            </a:r>
          </a:p>
          <a:p>
            <a:r>
              <a:rPr lang="en-US" dirty="0"/>
              <a:t>NFL</a:t>
            </a:r>
          </a:p>
          <a:p>
            <a:pPr lvl="1"/>
            <a:r>
              <a:rPr lang="en-US" dirty="0"/>
              <a:t>We had to merge multiple different stat csv’s into one dataset, then we could merge it with our salary dataset from the web scraper</a:t>
            </a:r>
          </a:p>
          <a:p>
            <a:r>
              <a:rPr lang="en-US" dirty="0"/>
              <a:t>NBA</a:t>
            </a:r>
          </a:p>
          <a:p>
            <a:pPr lvl="1"/>
            <a:r>
              <a:rPr lang="en-US" dirty="0"/>
              <a:t>Easiest merge, just one stats dataset and a salary dataset</a:t>
            </a:r>
          </a:p>
        </p:txBody>
      </p:sp>
    </p:spTree>
    <p:extLst>
      <p:ext uri="{BB962C8B-B14F-4D97-AF65-F5344CB8AC3E}">
        <p14:creationId xmlns:p14="http://schemas.microsoft.com/office/powerpoint/2010/main" val="83706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2B3E-225D-BA64-B373-84075D5FA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40524"/>
          </a:xfrm>
        </p:spPr>
        <p:txBody>
          <a:bodyPr/>
          <a:lstStyle/>
          <a:p>
            <a:r>
              <a:rPr lang="en-US" dirty="0"/>
              <a:t>Dealing with missing data after merges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F692-6889-5B9C-4902-660F8CA1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0125"/>
            <a:ext cx="9905998" cy="4141076"/>
          </a:xfrm>
        </p:spPr>
        <p:txBody>
          <a:bodyPr/>
          <a:lstStyle/>
          <a:p>
            <a:r>
              <a:rPr lang="en-US" dirty="0"/>
              <a:t>After finding that some data was missing after the merge processes, we looked to see why it was missing</a:t>
            </a:r>
          </a:p>
          <a:p>
            <a:r>
              <a:rPr lang="en-US" dirty="0"/>
              <a:t>Found that most of the missing data was due to that stat not being tracked until a certain date</a:t>
            </a:r>
          </a:p>
          <a:p>
            <a:pPr lvl="1"/>
            <a:r>
              <a:rPr lang="en-US" dirty="0"/>
              <a:t>Choose to remove years until important stats were tracked like Points, Goals, or Touchdowns</a:t>
            </a:r>
          </a:p>
          <a:p>
            <a:pPr lvl="1"/>
            <a:r>
              <a:rPr lang="en-US" dirty="0"/>
              <a:t>For less important stats we choose to replace null values with the columns mean or average.</a:t>
            </a:r>
          </a:p>
        </p:txBody>
      </p:sp>
    </p:spTree>
    <p:extLst>
      <p:ext uri="{BB962C8B-B14F-4D97-AF65-F5344CB8AC3E}">
        <p14:creationId xmlns:p14="http://schemas.microsoft.com/office/powerpoint/2010/main" val="325691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33EC9-20E6-EA71-D588-1CDF0850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308171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{86CCAAA9-608B-6D46-8253-065329965884}tf10001063</Template>
  <TotalTime>2858</TotalTime>
  <Words>590</Words>
  <Application>Microsoft Macintosh PowerPoint</Application>
  <PresentationFormat>Widescreen</PresentationFormat>
  <Paragraphs>64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Modeling the Stats and Salaries of the NFL, NBA, and NHL</vt:lpstr>
      <vt:lpstr>Goal &amp; Motivation</vt:lpstr>
      <vt:lpstr>PowerPoint Presentation</vt:lpstr>
      <vt:lpstr>Data we used</vt:lpstr>
      <vt:lpstr>Extract, Transform, And Load (ETL)</vt:lpstr>
      <vt:lpstr>Cleaning the Datasets</vt:lpstr>
      <vt:lpstr>Merging the stats and salary data for each league</vt:lpstr>
      <vt:lpstr>Dealing with missing data after merges</vt:lpstr>
      <vt:lpstr>Exploratory Data Analysis (EDA)</vt:lpstr>
      <vt:lpstr>Correlation and scatter plot Matrices</vt:lpstr>
      <vt:lpstr>PowerPoint Presentation</vt:lpstr>
      <vt:lpstr>KNN Model for predicting salary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Stats and Salaries of the NFL, NBA, and NHL</dc:title>
  <dc:creator>Stevens, Ryan W</dc:creator>
  <cp:lastModifiedBy>Stevens, Ryan W</cp:lastModifiedBy>
  <cp:revision>10</cp:revision>
  <dcterms:created xsi:type="dcterms:W3CDTF">2022-12-02T17:11:09Z</dcterms:created>
  <dcterms:modified xsi:type="dcterms:W3CDTF">2022-12-07T19:14:36Z</dcterms:modified>
</cp:coreProperties>
</file>